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77" r:id="rId3"/>
    <p:sldId id="322" r:id="rId4"/>
    <p:sldId id="324" r:id="rId5"/>
    <p:sldId id="323" r:id="rId6"/>
    <p:sldId id="315" r:id="rId7"/>
    <p:sldId id="326" r:id="rId8"/>
    <p:sldId id="325" r:id="rId9"/>
    <p:sldId id="306" r:id="rId10"/>
    <p:sldId id="332" r:id="rId11"/>
    <p:sldId id="327" r:id="rId12"/>
    <p:sldId id="333" r:id="rId13"/>
    <p:sldId id="328" r:id="rId14"/>
    <p:sldId id="316" r:id="rId15"/>
    <p:sldId id="329" r:id="rId16"/>
    <p:sldId id="330" r:id="rId17"/>
    <p:sldId id="33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8937" y="377071"/>
            <a:ext cx="1087700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Meeting notes on proposal structure (and who does what)</a:t>
            </a:r>
          </a:p>
          <a:p>
            <a:pPr algn="ctr"/>
            <a:endParaRPr lang="en-US" sz="24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000" dirty="0" smtClean="0"/>
              <a:t>Executive summary (everyone coordinates)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Technical approach (everyone specializes on independent subsection, then integrates to make final proposal)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 smtClean="0"/>
              <a:t>Obtaining I/Q data (ESSENTIAL, define options then split subsections across people)</a:t>
            </a:r>
          </a:p>
          <a:p>
            <a:pPr marL="1485900" lvl="2" indent="-571500">
              <a:buFont typeface="+mj-lt"/>
              <a:buAutoNum type="romanLcPeriod"/>
            </a:pPr>
            <a:r>
              <a:rPr lang="en-US" sz="2000" dirty="0" smtClean="0"/>
              <a:t>Operation of RF switch / LFM / or LO-</a:t>
            </a:r>
            <a:r>
              <a:rPr lang="en-US" sz="2000" dirty="0" err="1" smtClean="0"/>
              <a:t>demod</a:t>
            </a:r>
            <a:r>
              <a:rPr lang="en-US" sz="2000" dirty="0" smtClean="0"/>
              <a:t>-mixer, depending on which option chosen</a:t>
            </a:r>
          </a:p>
          <a:p>
            <a:pPr marL="1485900" lvl="2" indent="-571500">
              <a:buFont typeface="+mj-lt"/>
              <a:buAutoNum type="romanLcPeriod"/>
            </a:pPr>
            <a:r>
              <a:rPr lang="en-US" sz="2000" dirty="0" smtClean="0"/>
              <a:t>CC1310 firmware</a:t>
            </a:r>
          </a:p>
          <a:p>
            <a:pPr marL="1485900" lvl="2" indent="-571500">
              <a:buFont typeface="+mj-lt"/>
              <a:buAutoNum type="romanLcPeriod"/>
            </a:pPr>
            <a:r>
              <a:rPr lang="en-US" sz="2000" dirty="0" smtClean="0"/>
              <a:t>Simulate required I/Q sample rates, bit-depths, susceptibility to noise for different solutions (e.g. LFM synchronization of </a:t>
            </a:r>
            <a:r>
              <a:rPr lang="en-US" sz="2000" dirty="0" err="1" smtClean="0"/>
              <a:t>mult</a:t>
            </a:r>
            <a:r>
              <a:rPr lang="en-US" sz="2000" dirty="0" smtClean="0"/>
              <a:t>. CC1310s, oversampling with RF switch on one CC1310, </a:t>
            </a:r>
            <a:r>
              <a:rPr lang="en-US" sz="2000" dirty="0" err="1" smtClean="0"/>
              <a:t>demod</a:t>
            </a:r>
            <a:r>
              <a:rPr lang="en-US" sz="2000" dirty="0" smtClean="0"/>
              <a:t> / mixer option)</a:t>
            </a:r>
          </a:p>
          <a:p>
            <a:pPr marL="1485900" lvl="2" indent="-571500">
              <a:buFont typeface="+mj-lt"/>
              <a:buAutoNum type="romanLcPeriod"/>
            </a:pPr>
            <a:r>
              <a:rPr lang="en-US" sz="2000" dirty="0" smtClean="0"/>
              <a:t>Empirical test results (develop standardized tests, identify what needs to be tested)</a:t>
            </a:r>
          </a:p>
          <a:p>
            <a:pPr marL="1028700" lvl="1" indent="-571500">
              <a:buFont typeface="+mj-lt"/>
              <a:buAutoNum type="alphaLcParenR"/>
            </a:pPr>
            <a:r>
              <a:rPr lang="en-US" sz="2000" dirty="0" smtClean="0"/>
              <a:t>Data transfer to </a:t>
            </a:r>
            <a:r>
              <a:rPr lang="en-US" sz="2000" dirty="0" err="1" smtClean="0"/>
              <a:t>RPi</a:t>
            </a:r>
            <a:r>
              <a:rPr lang="en-US" sz="2000" dirty="0" smtClean="0"/>
              <a:t> (IMPORTANT, but secondary to Obtaining I/Q data)</a:t>
            </a:r>
          </a:p>
          <a:p>
            <a:pPr marL="1028700" lvl="1" indent="-571500">
              <a:buFont typeface="+mj-lt"/>
              <a:buAutoNum type="alphaLcParenR"/>
            </a:pPr>
            <a:r>
              <a:rPr lang="en-US" sz="2000" dirty="0"/>
              <a:t>Ground-node to Mobile-node communication protocol (LOW priority, though ultimately important</a:t>
            </a:r>
            <a:r>
              <a:rPr lang="en-US" sz="2000" dirty="0" smtClean="0"/>
              <a:t>)</a:t>
            </a:r>
          </a:p>
          <a:p>
            <a:pPr marL="1028700" lvl="1" indent="-571500">
              <a:buFont typeface="+mj-lt"/>
              <a:buAutoNum type="alphaLcParenR"/>
            </a:pPr>
            <a:r>
              <a:rPr lang="en-US" sz="2000" dirty="0" smtClean="0"/>
              <a:t>Use figures judiciously (especially flow diagrams)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000" dirty="0" smtClean="0"/>
              <a:t>Literature search (each is responsible for literature on own subsection)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 smtClean="0"/>
              <a:t>Guerin, Jackson, Kelly good ref for whole-system architecture</a:t>
            </a:r>
          </a:p>
          <a:p>
            <a:pPr marL="1485900" lvl="2" indent="-571500">
              <a:buFont typeface="+mj-lt"/>
              <a:buAutoNum type="roman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84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</a:t>
            </a:r>
            <a:r>
              <a:rPr lang="en-US" sz="2800" b="1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6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8937" y="377071"/>
            <a:ext cx="1087700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Meeting notes on project scope</a:t>
            </a:r>
          </a:p>
          <a:p>
            <a:pPr algn="ctr"/>
            <a:endParaRPr lang="en-US" sz="24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000" dirty="0" smtClean="0"/>
              <a:t>What is the desired functionality of the Spring 2018 AMRUPT </a:t>
            </a:r>
            <a:r>
              <a:rPr lang="en-US" sz="2000" dirty="0" err="1" smtClean="0"/>
              <a:t>protype</a:t>
            </a:r>
            <a:r>
              <a:rPr lang="en-US" sz="2000" dirty="0" smtClean="0"/>
              <a:t>?</a:t>
            </a:r>
          </a:p>
          <a:p>
            <a:pPr marL="971550" lvl="1" indent="-514350">
              <a:buAutoNum type="alphaLcParenR"/>
            </a:pPr>
            <a:r>
              <a:rPr lang="en-US" sz="2000" dirty="0" smtClean="0"/>
              <a:t>Operates with a single tag</a:t>
            </a:r>
          </a:p>
          <a:p>
            <a:pPr marL="971550" lvl="1" indent="-514350">
              <a:buAutoNum type="alphaLcParenR"/>
            </a:pPr>
            <a:r>
              <a:rPr lang="en-US" sz="2000" dirty="0" smtClean="0"/>
              <a:t>Only a single receiver</a:t>
            </a:r>
          </a:p>
          <a:p>
            <a:pPr marL="971550" lvl="1" indent="-514350">
              <a:buAutoNum type="alphaLcParenR"/>
            </a:pPr>
            <a:r>
              <a:rPr lang="en-US" sz="2000" dirty="0" smtClean="0"/>
              <a:t>Detects Angle of Arrival (AOA)</a:t>
            </a:r>
          </a:p>
          <a:p>
            <a:pPr marL="1428750" lvl="2" indent="-514350">
              <a:buAutoNum type="alphaLcParenR"/>
            </a:pPr>
            <a:r>
              <a:rPr lang="en-US" sz="2000" dirty="0" smtClean="0"/>
              <a:t>Also detects distance? (Highly unlikely)</a:t>
            </a:r>
          </a:p>
          <a:p>
            <a:pPr marL="1885950" lvl="3" indent="-514350">
              <a:buFont typeface="+mj-lt"/>
              <a:buAutoNum type="romanLcPeriod"/>
            </a:pPr>
            <a:r>
              <a:rPr lang="en-US" sz="2000" dirty="0" smtClean="0"/>
              <a:t>Via triangulation (requires multiple ground nodes; unlikely, but would be GREAT)</a:t>
            </a:r>
          </a:p>
          <a:p>
            <a:pPr marL="1885950" lvl="3" indent="-514350">
              <a:buFont typeface="+mj-lt"/>
              <a:buAutoNum type="romanLcPeriod"/>
            </a:pPr>
            <a:r>
              <a:rPr lang="en-US" sz="2000" dirty="0" smtClean="0"/>
              <a:t>Via phase-integer-disambiguation (requires </a:t>
            </a:r>
            <a:r>
              <a:rPr lang="en-US" sz="2000" i="1" dirty="0" smtClean="0"/>
              <a:t>phase III</a:t>
            </a:r>
            <a:r>
              <a:rPr lang="en-US" sz="2000" dirty="0" smtClean="0"/>
              <a:t> approach [i.e. multi-frequency signals]; highly unlikely)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Other deliverables?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 smtClean="0"/>
              <a:t>Simulations demonstrating what’s needed to reconstruct RF signal, to generate sufficiently accurate AOA estimates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 smtClean="0"/>
              <a:t>Empirical test results</a:t>
            </a:r>
          </a:p>
          <a:p>
            <a:pPr marL="971550" lvl="1" indent="-514350">
              <a:buFont typeface="+mj-lt"/>
              <a:buAutoNum type="alphaLcParenR"/>
            </a:pPr>
            <a:endParaRPr lang="en-US" sz="2000" dirty="0" smtClean="0"/>
          </a:p>
          <a:p>
            <a:pPr marL="1485900" lvl="2" indent="-571500">
              <a:buFont typeface="+mj-lt"/>
              <a:buAutoNum type="roman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299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What </a:t>
            </a:r>
            <a:r>
              <a:rPr lang="en-US" sz="2800" b="1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b="1" dirty="0" smtClean="0"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10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86696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Gather pertinent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250" t="4060" r="591"/>
          <a:stretch/>
        </p:blipFill>
        <p:spPr>
          <a:xfrm>
            <a:off x="369917" y="981080"/>
            <a:ext cx="5993476" cy="3289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17" t="4303" r="1001"/>
          <a:stretch/>
        </p:blipFill>
        <p:spPr>
          <a:xfrm>
            <a:off x="6012872" y="1526426"/>
            <a:ext cx="5935288" cy="3281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114" t="4788" r="1341" b="4061"/>
          <a:stretch/>
        </p:blipFill>
        <p:spPr>
          <a:xfrm>
            <a:off x="253538" y="2985307"/>
            <a:ext cx="5918662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0182" t="4060" r="1410" b="4788"/>
          <a:stretch/>
        </p:blipFill>
        <p:spPr>
          <a:xfrm>
            <a:off x="5938058" y="3725495"/>
            <a:ext cx="5902038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66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b="1" dirty="0">
                <a:ea typeface="Adobe Gothic Std B" panose="020B0800000000000000" pitchFamily="34" charset="-128"/>
              </a:rPr>
              <a:t>multiple </a:t>
            </a:r>
            <a:r>
              <a:rPr lang="en-US" sz="2800" b="1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05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Which </a:t>
            </a:r>
            <a:r>
              <a:rPr lang="en-US" sz="2800" b="1" dirty="0">
                <a:ea typeface="Adobe Gothic Std B" panose="020B0800000000000000" pitchFamily="34" charset="-128"/>
              </a:rPr>
              <a:t>solutions </a:t>
            </a:r>
            <a:r>
              <a:rPr lang="en-US" sz="2800" b="1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b="1" dirty="0">
                <a:ea typeface="Adobe Gothic Std B" panose="020B0800000000000000" pitchFamily="34" charset="-128"/>
              </a:rPr>
              <a:t>best</a:t>
            </a:r>
            <a:r>
              <a:rPr lang="en-US" sz="2800" b="1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69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next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Project proposal due Monday February 19</a:t>
            </a:r>
            <a:r>
              <a:rPr lang="en-US" sz="2800" b="1" baseline="30000" dirty="0" smtClean="0">
                <a:ea typeface="Adobe Gothic Std B" panose="020B0800000000000000" pitchFamily="34" charset="-128"/>
              </a:rPr>
              <a:t>th</a:t>
            </a:r>
            <a:r>
              <a:rPr lang="en-US" sz="2800" b="1" dirty="0" smtClean="0">
                <a:ea typeface="Adobe Gothic Std B" panose="020B0800000000000000" pitchFamily="34" charset="-128"/>
              </a:rPr>
              <a:t>!</a:t>
            </a:r>
          </a:p>
          <a:p>
            <a:pPr marL="514350" indent="-514350">
              <a:buAutoNum type="arabicPeriod"/>
            </a:pPr>
            <a:endParaRPr lang="en-US" sz="2800" b="1" dirty="0" smtClean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We will discuss your proposed management plan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29469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6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Fall 2018 AMRUPT: What worked? What did not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/>
              <a:t>Equal input from all members important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Preparatory materials (e.g. slides, reports) submitted prior to meetings enables better discussion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Important not to get stalled while waiting for responses from others (e.g. TI forum moderators)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Important to have access to expertise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/>
              <a:t>Other student design courses/projects with embedded system design experience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/>
              <a:t>Drs. </a:t>
            </a:r>
            <a:r>
              <a:rPr lang="en-US" sz="2800" dirty="0" err="1" smtClean="0"/>
              <a:t>Kan</a:t>
            </a:r>
            <a:r>
              <a:rPr lang="en-US" sz="2800" dirty="0" smtClean="0"/>
              <a:t>, Molnar, Land, in Cornell ECE</a:t>
            </a:r>
          </a:p>
        </p:txBody>
      </p:sp>
    </p:spTree>
    <p:extLst>
      <p:ext uri="{BB962C8B-B14F-4D97-AF65-F5344CB8AC3E}">
        <p14:creationId xmlns:p14="http://schemas.microsoft.com/office/powerpoint/2010/main" val="23605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17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</p:txBody>
      </p:sp>
    </p:spTree>
    <p:extLst>
      <p:ext uri="{BB962C8B-B14F-4D97-AF65-F5344CB8AC3E}">
        <p14:creationId xmlns:p14="http://schemas.microsoft.com/office/powerpoint/2010/main" val="35654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4" y="1884788"/>
            <a:ext cx="584835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6693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In-line comments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84" t="9116" r="27449"/>
          <a:stretch/>
        </p:blipFill>
        <p:spPr>
          <a:xfrm>
            <a:off x="7154568" y="1884788"/>
            <a:ext cx="4387399" cy="4637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381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“</a:t>
            </a:r>
            <a:r>
              <a:rPr lang="en-US" sz="2800" dirty="0" err="1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ReadMe”file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documentation is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essential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82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Literature: resources from others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System architecture: high-level diagram of current architecture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Tests: empirical test results, simulation files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Issues: a list of all of the known goals of the project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Special types: Questions, Enhancements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Milestones</a:t>
            </a:r>
            <a:r>
              <a:rPr lang="en-US" sz="2800" dirty="0">
                <a:ea typeface="Adobe Gothic Std B" panose="020B0800000000000000" pitchFamily="34" charset="-128"/>
              </a:rPr>
              <a:t>: </a:t>
            </a:r>
            <a:r>
              <a:rPr lang="en-US" sz="2800" dirty="0" smtClean="0">
                <a:ea typeface="Adobe Gothic Std B" panose="020B0800000000000000" pitchFamily="34" charset="-128"/>
              </a:rPr>
              <a:t>Phases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Project: a tool for management of progress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Columns: To do, In progress, In testing, Completed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Ordered list of current issues, and their status</a:t>
            </a:r>
          </a:p>
        </p:txBody>
      </p:sp>
    </p:spTree>
    <p:extLst>
      <p:ext uri="{BB962C8B-B14F-4D97-AF65-F5344CB8AC3E}">
        <p14:creationId xmlns:p14="http://schemas.microsoft.com/office/powerpoint/2010/main" val="40290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/ Blackboard organization</a:t>
            </a: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47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Proposal prep: Who does what? How will you coordinate?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9" name="Right Brace 8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953</Words>
  <Application>Microsoft Office PowerPoint</Application>
  <PresentationFormat>Widescreen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Gothic Std B</vt:lpstr>
      <vt:lpstr>Arial</vt:lpstr>
      <vt:lpstr>Calibri</vt:lpstr>
      <vt:lpstr>等线</vt:lpstr>
      <vt:lpstr>等线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105</cp:revision>
  <dcterms:created xsi:type="dcterms:W3CDTF">2017-10-16T23:51:40Z</dcterms:created>
  <dcterms:modified xsi:type="dcterms:W3CDTF">2018-02-14T02:37:12Z</dcterms:modified>
</cp:coreProperties>
</file>